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306" r:id="rId10"/>
    <p:sldId id="307" r:id="rId11"/>
    <p:sldId id="308" r:id="rId12"/>
    <p:sldId id="309" r:id="rId13"/>
    <p:sldId id="310" r:id="rId14"/>
    <p:sldId id="303" r:id="rId15"/>
    <p:sldId id="305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03E6-5A09-4502-97C1-C12E777B9F90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ED74-9FD8-44FB-9846-E8DE2A804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549275"/>
            <a:ext cx="6372225" cy="3943350"/>
          </a:xfrm>
          <a:prstGeom prst="rect">
            <a:avLst/>
          </a:prstGeom>
          <a:noFill/>
        </p:spPr>
      </p:pic>
      <p:sp>
        <p:nvSpPr>
          <p:cNvPr id="3081" name="Rectangle 9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ltGray">
          <a:xfrm>
            <a:off x="1473200" y="5105400"/>
            <a:ext cx="71374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191000"/>
            <a:ext cx="7239000" cy="1012825"/>
          </a:xfrm>
        </p:spPr>
        <p:txBody>
          <a:bodyPr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51816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168A6814-C6AC-4636-AB5D-F1769C670A9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54500" y="5838825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1495D-D7EE-455E-8C2B-22AEFEE2A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9F314-FB4E-4B1B-B3F8-172DD165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27C4253-B29F-419D-B970-2357EAC36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5DFE5-5FCA-42D3-BEE9-9F4BE3413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A1AD2-9CBB-4380-9DEE-35A8439C8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49DAC-33AE-434B-98D8-DE66D558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08D06-9835-42E7-961E-9104C934D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266C-D28A-4254-A515-F12F560C3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208D-3ECE-4708-B486-982272ADE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D2EAD-4723-4B4A-A39E-EFEE490DC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2D851-199E-448F-9D27-0AABFB6D4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 descr="Light horizontal"/>
          <p:cNvSpPr>
            <a:spLocks noChangeArrowheads="1"/>
          </p:cNvSpPr>
          <p:nvPr/>
        </p:nvSpPr>
        <p:spPr bwMode="gray">
          <a:xfrm>
            <a:off x="-9525" y="0"/>
            <a:ext cx="4810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53525" cy="68580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ltGray">
          <a:xfrm>
            <a:off x="304800" y="288925"/>
            <a:ext cx="7670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FAEA38-D445-4FE2-98F2-04DC6124B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gray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nvidia.com/cuda/cuda-c-programming-gui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smtClean="0"/>
              <a:t>Hướng dẫn lập trình trên</a:t>
            </a:r>
            <a:endParaRPr lang="en-US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FFFF"/>
                </a:solidFill>
                <a:ea typeface="+mj-ea"/>
                <a:cs typeface="+mj-cs"/>
              </a:rPr>
              <a:t>framework CUDA</a:t>
            </a:r>
            <a:endParaRPr lang="en-US" sz="2000" b="1"/>
          </a:p>
        </p:txBody>
      </p:sp>
      <p:pic>
        <p:nvPicPr>
          <p:cNvPr id="8" name="Picture 2" descr="nvidia-quadro-graphics-c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0"/>
            <a:ext cx="6343650" cy="423829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962400" y="5791200"/>
            <a:ext cx="1676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cộng hai vector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73289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#define N (2048*2048)</a:t>
            </a:r>
          </a:p>
          <a:p>
            <a:r>
              <a:rPr lang="en-US" sz="2000" smtClean="0"/>
              <a:t>#define </a:t>
            </a:r>
            <a:r>
              <a:rPr lang="en-US" sz="2000" smtClean="0"/>
              <a:t>THREADS_PER_BLOCK </a:t>
            </a:r>
            <a:r>
              <a:rPr lang="en-US" sz="2000" smtClean="0"/>
              <a:t>512</a:t>
            </a:r>
          </a:p>
          <a:p>
            <a:endParaRPr lang="en-US" sz="2000" smtClean="0"/>
          </a:p>
          <a:p>
            <a:r>
              <a:rPr lang="en-US" sz="2000" smtClean="0"/>
              <a:t>int main(void</a:t>
            </a:r>
            <a:r>
              <a:rPr lang="en-US" sz="2000" smtClean="0"/>
              <a:t>) </a:t>
            </a:r>
            <a:r>
              <a:rPr lang="en-US" sz="2000" smtClean="0"/>
              <a:t>{</a:t>
            </a:r>
          </a:p>
          <a:p>
            <a:endParaRPr lang="en-US" sz="2000" smtClean="0"/>
          </a:p>
          <a:p>
            <a:pPr lvl="1"/>
            <a:r>
              <a:rPr lang="en-US" sz="2000" smtClean="0"/>
              <a:t>int *a, *b, *c;      // host copies of a, b, c</a:t>
            </a:r>
          </a:p>
          <a:p>
            <a:pPr lvl="1"/>
            <a:r>
              <a:rPr lang="en-US" sz="2000" smtClean="0"/>
              <a:t>int *d_a, *d_b, *d_c;    // device copies of a, b, c</a:t>
            </a:r>
          </a:p>
          <a:p>
            <a:pPr lvl="1"/>
            <a:r>
              <a:rPr lang="en-US" sz="2000" smtClean="0"/>
              <a:t>int size = N * </a:t>
            </a:r>
            <a:r>
              <a:rPr lang="en-US" sz="2000" smtClean="0"/>
              <a:t>sizeof(int</a:t>
            </a:r>
            <a:r>
              <a:rPr lang="en-US" sz="2000" smtClean="0"/>
              <a:t>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// Alloc space for device copies of a, b, c</a:t>
            </a:r>
          </a:p>
          <a:p>
            <a:pPr lvl="1"/>
            <a:r>
              <a:rPr lang="en-US" sz="2000" smtClean="0"/>
              <a:t>cudaMalloc((void **)&amp;d_a, size);</a:t>
            </a:r>
          </a:p>
          <a:p>
            <a:pPr lvl="1"/>
            <a:r>
              <a:rPr lang="en-US" sz="2000" smtClean="0"/>
              <a:t>cudaMalloc((void **)&amp;d_b, size);</a:t>
            </a:r>
          </a:p>
          <a:p>
            <a:pPr lvl="1"/>
            <a:r>
              <a:rPr lang="en-US" sz="2000" smtClean="0"/>
              <a:t>cudaMalloc((void **)&amp;d_c, </a:t>
            </a:r>
            <a:r>
              <a:rPr lang="en-US" sz="2000" smtClean="0"/>
              <a:t>size</a:t>
            </a:r>
            <a:r>
              <a:rPr lang="en-US" sz="2000" smtClean="0"/>
              <a:t>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// Alloc space for host copies of a, b, c and setup input values</a:t>
            </a:r>
          </a:p>
          <a:p>
            <a:pPr lvl="1"/>
            <a:r>
              <a:rPr lang="en-US" sz="2000" smtClean="0"/>
              <a:t>a = (int *)malloc(size); random_ints(a, N);</a:t>
            </a:r>
          </a:p>
          <a:p>
            <a:pPr lvl="1"/>
            <a:r>
              <a:rPr lang="en-US" sz="2000" smtClean="0"/>
              <a:t>b = (int *)malloc(size); random_ints(b, N);</a:t>
            </a:r>
          </a:p>
          <a:p>
            <a:pPr lvl="1"/>
            <a:r>
              <a:rPr lang="en-US" sz="2000" smtClean="0"/>
              <a:t>c = (int *)malloc(size); </a:t>
            </a:r>
            <a:endParaRPr lang="en-US" sz="2000"/>
          </a:p>
        </p:txBody>
      </p:sp>
      <p:sp>
        <p:nvSpPr>
          <p:cNvPr id="6" name="Rectangle 5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cộng hai vector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28343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smtClean="0"/>
              <a:t>// Copy inputs to device</a:t>
            </a:r>
          </a:p>
          <a:p>
            <a:pPr lvl="1"/>
            <a:r>
              <a:rPr lang="en-US" sz="2000" smtClean="0"/>
              <a:t>cudaMemcpy(d_a, a, size, cudaMemcpyHostToDevice);</a:t>
            </a:r>
          </a:p>
          <a:p>
            <a:pPr lvl="1"/>
            <a:r>
              <a:rPr lang="en-US" sz="2000" smtClean="0"/>
              <a:t>cudaMemcpy(d_b, b, size, </a:t>
            </a:r>
            <a:r>
              <a:rPr lang="en-US" sz="2000" smtClean="0"/>
              <a:t>cudaMemcpyHostToDevice</a:t>
            </a:r>
            <a:r>
              <a:rPr lang="en-US" sz="2000" smtClean="0"/>
              <a:t>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// Launch add() kernel on GPU</a:t>
            </a:r>
          </a:p>
          <a:p>
            <a:pPr lvl="1"/>
            <a:r>
              <a:rPr lang="en-US" sz="2000" smtClean="0"/>
              <a:t>add&lt;&lt;&lt;N/THREADS_PER_BLOCK,THREADS_PER_BLOCK&gt;&gt;&gt;(d_a, d_b</a:t>
            </a:r>
            <a:r>
              <a:rPr lang="en-US" sz="2000" smtClean="0"/>
              <a:t>, </a:t>
            </a:r>
            <a:r>
              <a:rPr lang="en-US" sz="2000" smtClean="0"/>
              <a:t>d_c);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// Copy result back to host</a:t>
            </a:r>
          </a:p>
          <a:p>
            <a:pPr lvl="1"/>
            <a:r>
              <a:rPr lang="en-US" sz="2000" smtClean="0"/>
              <a:t>cudaMemcpy(c, d_c, size, </a:t>
            </a:r>
            <a:r>
              <a:rPr lang="en-US" sz="2000" smtClean="0"/>
              <a:t>cudaMemcpyDeviceToHost</a:t>
            </a:r>
            <a:r>
              <a:rPr lang="en-US" sz="2000" smtClean="0"/>
              <a:t>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// Cleanup</a:t>
            </a:r>
          </a:p>
          <a:p>
            <a:pPr lvl="1"/>
            <a:r>
              <a:rPr lang="en-US" sz="2000" smtClean="0"/>
              <a:t>free(a); free(b); free(c);</a:t>
            </a:r>
          </a:p>
          <a:p>
            <a:pPr lvl="1"/>
            <a:r>
              <a:rPr lang="en-US" sz="2000" smtClean="0"/>
              <a:t>cudaFree(d_a); cudaFree(d_b); </a:t>
            </a:r>
            <a:r>
              <a:rPr lang="en-US" sz="2000" smtClean="0"/>
              <a:t>cudaFree(d_c</a:t>
            </a:r>
            <a:r>
              <a:rPr lang="en-US" sz="2000" smtClean="0"/>
              <a:t>);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return 0;</a:t>
            </a:r>
          </a:p>
          <a:p>
            <a:r>
              <a:rPr lang="en-US" sz="2000" smtClean="0"/>
              <a:t>} </a:t>
            </a:r>
            <a:endParaRPr lang="en-US" sz="2000"/>
          </a:p>
        </p:txBody>
      </p:sp>
      <p:sp>
        <p:nvSpPr>
          <p:cNvPr id="6" name="Rectangle 5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cộng hai vector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Hàm kernel</a:t>
            </a:r>
          </a:p>
          <a:p>
            <a:pPr>
              <a:buNone/>
            </a:pPr>
            <a:r>
              <a:rPr lang="en-US" sz="2000" smtClean="0"/>
              <a:t>__global__ void add(int *a, int *b, int *c) {</a:t>
            </a:r>
          </a:p>
          <a:p>
            <a:pPr lvl="1">
              <a:buNone/>
            </a:pPr>
            <a:r>
              <a:rPr lang="en-US" sz="2000" smtClean="0"/>
              <a:t>int index = threadIdx.x + blockIdx.x * blockDim.x;</a:t>
            </a:r>
          </a:p>
          <a:p>
            <a:pPr lvl="1">
              <a:buNone/>
            </a:pPr>
            <a:r>
              <a:rPr lang="en-US" sz="2000" smtClean="0"/>
              <a:t>c[index] = a[index] + b[index];</a:t>
            </a:r>
          </a:p>
          <a:p>
            <a:pPr>
              <a:buNone/>
            </a:pPr>
            <a:r>
              <a:rPr lang="en-US" sz="2000" smtClean="0"/>
              <a:t>}</a:t>
            </a:r>
            <a:endParaRPr lang="en-US" smtClean="0">
              <a:solidFill>
                <a:srgbClr val="1D4940"/>
              </a:solidFill>
            </a:endParaRPr>
          </a:p>
          <a:p>
            <a:pPr lvl="0">
              <a:buClr>
                <a:srgbClr val="8CA35F"/>
              </a:buClr>
            </a:pPr>
            <a:r>
              <a:rPr lang="en-US" smtClean="0">
                <a:solidFill>
                  <a:srgbClr val="1D4940"/>
                </a:solidFill>
              </a:rPr>
              <a:t>Một số từ khóa</a:t>
            </a:r>
          </a:p>
          <a:p>
            <a:pPr lvl="1">
              <a:buClr>
                <a:srgbClr val="8CA35F"/>
              </a:buClr>
            </a:pPr>
            <a:r>
              <a:rPr lang="en-US" sz="2000" smtClean="0">
                <a:solidFill>
                  <a:srgbClr val="1D4940"/>
                </a:solidFill>
              </a:rPr>
              <a:t>__global__ : hàm thực thi trên GPU được gọi bởi CPU</a:t>
            </a:r>
          </a:p>
          <a:p>
            <a:pPr lvl="1">
              <a:buClr>
                <a:srgbClr val="8CA35F"/>
              </a:buClr>
            </a:pPr>
            <a:r>
              <a:rPr lang="en-US" sz="2000" smtClean="0">
                <a:solidFill>
                  <a:srgbClr val="1D4940"/>
                </a:solidFill>
              </a:rPr>
              <a:t>blockIdx: chỉ số block chiều x (blockIdy tương tự)</a:t>
            </a:r>
          </a:p>
          <a:p>
            <a:pPr lvl="1">
              <a:buClr>
                <a:srgbClr val="8CA35F"/>
              </a:buClr>
            </a:pPr>
            <a:r>
              <a:rPr lang="en-US" sz="2000" smtClean="0">
                <a:solidFill>
                  <a:srgbClr val="1D4940"/>
                </a:solidFill>
              </a:rPr>
              <a:t>threadIdx: chỉ số thread chiều x (threadIdy tương tự)</a:t>
            </a:r>
          </a:p>
          <a:p>
            <a:pPr lvl="1">
              <a:buClr>
                <a:srgbClr val="8CA35F"/>
              </a:buClr>
            </a:pPr>
            <a:r>
              <a:rPr lang="en-US" sz="2000" smtClean="0">
                <a:solidFill>
                  <a:srgbClr val="1D4940"/>
                </a:solidFill>
              </a:rPr>
              <a:t>blockDim: số thread trong một block</a:t>
            </a:r>
            <a:endParaRPr lang="en-US" smtClean="0">
              <a:solidFill>
                <a:srgbClr val="1D4940"/>
              </a:solidFill>
            </a:endParaRPr>
          </a:p>
          <a:p>
            <a:pPr lvl="0">
              <a:buClr>
                <a:srgbClr val="8CA35F"/>
              </a:buClr>
            </a:pPr>
            <a:endParaRPr lang="en-US" smtClean="0">
              <a:solidFill>
                <a:srgbClr val="1D4940"/>
              </a:solidFill>
            </a:endParaRPr>
          </a:p>
          <a:p>
            <a:pPr>
              <a:buNone/>
            </a:pPr>
            <a:endParaRPr lang="en-US" sz="2000" smtClean="0"/>
          </a:p>
        </p:txBody>
      </p:sp>
      <p:sp>
        <p:nvSpPr>
          <p:cNvPr id="4" name="Rectangle 3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Biên dịch và chạy chương trình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Bài mẫu được lưu vectorAdd.cu</a:t>
            </a:r>
          </a:p>
          <a:p>
            <a:r>
              <a:rPr lang="en-US" sz="2800" smtClean="0"/>
              <a:t>Thêm phần code in kết quả vào vectorAdd.cu</a:t>
            </a:r>
          </a:p>
          <a:p>
            <a:r>
              <a:rPr lang="en-US" sz="2800" smtClean="0"/>
              <a:t>Compile</a:t>
            </a:r>
          </a:p>
          <a:p>
            <a:pPr lvl="1">
              <a:buNone/>
            </a:pPr>
            <a:r>
              <a:rPr lang="en-US" sz="2400" smtClean="0"/>
              <a:t>$ </a:t>
            </a:r>
            <a:r>
              <a:rPr lang="en-US" sz="2400" smtClean="0"/>
              <a:t>nvcc vectorAdd.cu</a:t>
            </a:r>
          </a:p>
          <a:p>
            <a:pPr lvl="0">
              <a:buClr>
                <a:srgbClr val="8CA35F"/>
              </a:buClr>
            </a:pPr>
            <a:r>
              <a:rPr lang="en-US" sz="2800" smtClean="0">
                <a:solidFill>
                  <a:srgbClr val="1D4940"/>
                </a:solidFill>
              </a:rPr>
              <a:t>Run </a:t>
            </a:r>
            <a:endParaRPr lang="en-US" sz="2800" smtClean="0">
              <a:solidFill>
                <a:srgbClr val="1D4940"/>
              </a:solidFill>
            </a:endParaRPr>
          </a:p>
          <a:p>
            <a:pPr lvl="1">
              <a:buNone/>
            </a:pPr>
            <a:r>
              <a:rPr lang="en-US" sz="2400" smtClean="0"/>
              <a:t>$ a.out</a:t>
            </a:r>
          </a:p>
          <a:p>
            <a:pPr lvl="1">
              <a:buNone/>
            </a:pPr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Tài liệu tham khảo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 C Programming Guide - </a:t>
            </a:r>
            <a:r>
              <a:rPr lang="en-US" u="sng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http://docs.nvidia.com/cuda/cuda-c-programming-guide/</a:t>
            </a: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hỏi và bài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</a:t>
            </a:r>
            <a:r>
              <a:rPr lang="en-US" smtClean="0"/>
              <a:t>iải bài toán cộng vector với N là một số bất kì</a:t>
            </a:r>
          </a:p>
          <a:p>
            <a:r>
              <a:rPr lang="en-US" smtClean="0"/>
              <a:t>Giải bài toán cộng hai ma trận</a:t>
            </a:r>
            <a:endParaRPr lang="en-US" smtClean="0"/>
          </a:p>
          <a:p>
            <a:r>
              <a:rPr lang="en-US" smtClean="0"/>
              <a:t>Mở rộng: </a:t>
            </a:r>
          </a:p>
          <a:p>
            <a:pPr lvl="1"/>
            <a:r>
              <a:rPr lang="en-US" smtClean="0"/>
              <a:t>Giải bài toán nhân hai ma trận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6400800" cy="685800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2362200" y="4343400"/>
            <a:ext cx="472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white">
          <a:xfrm>
            <a:off x="1524000" y="51816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81922" name="Picture 2" descr="nvidia-quadro-graphics-c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0"/>
            <a:ext cx="6343650" cy="423829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62400" y="5791200"/>
            <a:ext cx="1676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 smtClean="0"/>
              <a:t>với</a:t>
            </a:r>
            <a:r>
              <a:rPr lang="en-US" dirty="0"/>
              <a:t> </a:t>
            </a:r>
            <a:r>
              <a:rPr lang="en-US" dirty="0" err="1" smtClean="0"/>
              <a:t>Nvidia</a:t>
            </a:r>
            <a:r>
              <a:rPr lang="en-US" dirty="0" smtClean="0"/>
              <a:t>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cứng</a:t>
            </a:r>
            <a:r>
              <a:rPr lang="en-US" dirty="0" smtClean="0"/>
              <a:t> </a:t>
            </a:r>
            <a:r>
              <a:rPr lang="en-US" dirty="0" err="1" smtClean="0"/>
              <a:t>Nvidia</a:t>
            </a:r>
            <a:r>
              <a:rPr lang="en-US" dirty="0" smtClean="0"/>
              <a:t> GPU</a:t>
            </a:r>
          </a:p>
          <a:p>
            <a:pPr lvl="1"/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processor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multiprocessor</a:t>
            </a:r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global memory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multiprocessors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678854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37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Nvidia</a:t>
            </a:r>
            <a:r>
              <a:rPr lang="en-US" dirty="0"/>
              <a:t>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419600" cy="5181600"/>
          </a:xfrm>
        </p:spPr>
        <p:txBody>
          <a:bodyPr/>
          <a:lstStyle/>
          <a:p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song </a:t>
            </a:r>
            <a:r>
              <a:rPr lang="en-US" dirty="0" err="1" smtClean="0"/>
              <a:t>song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threads.</a:t>
            </a:r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process</a:t>
            </a:r>
            <a:endParaRPr lang="en-US" dirty="0"/>
          </a:p>
        </p:txBody>
      </p:sp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0138" y="1209163"/>
            <a:ext cx="3768123" cy="519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66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Nvidia</a:t>
            </a:r>
            <a:r>
              <a:rPr lang="en-US" dirty="0"/>
              <a:t>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C/C++</a:t>
            </a:r>
          </a:p>
          <a:p>
            <a:pPr lvl="1"/>
            <a:r>
              <a:rPr lang="en-US" dirty="0"/>
              <a:t>CUDA Toolkit </a:t>
            </a:r>
            <a:r>
              <a:rPr lang="en-US" dirty="0" err="1"/>
              <a:t>và</a:t>
            </a:r>
            <a:r>
              <a:rPr lang="en-US" dirty="0"/>
              <a:t> CUDA Library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NVIDIA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smtClean="0"/>
              <a:t>GPU</a:t>
            </a:r>
          </a:p>
          <a:p>
            <a:pPr lvl="1"/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tảng</a:t>
            </a:r>
            <a:r>
              <a:rPr lang="en-US" dirty="0" smtClean="0"/>
              <a:t> OS, </a:t>
            </a:r>
            <a:r>
              <a:rPr lang="en-US" dirty="0" err="1" smtClean="0"/>
              <a:t>vd</a:t>
            </a:r>
            <a:r>
              <a:rPr lang="en-US" dirty="0" smtClean="0"/>
              <a:t>: window, </a:t>
            </a:r>
            <a:r>
              <a:rPr lang="en-US" dirty="0" err="1" smtClean="0"/>
              <a:t>linux</a:t>
            </a:r>
            <a:r>
              <a:rPr lang="en-US" dirty="0" smtClean="0"/>
              <a:t>,…</a:t>
            </a:r>
          </a:p>
          <a:p>
            <a:pPr lvl="1"/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err="1" smtClean="0"/>
              <a:t>trình</a:t>
            </a:r>
            <a:r>
              <a:rPr lang="en-US" smtClean="0"/>
              <a:t> không cần </a:t>
            </a:r>
            <a:r>
              <a:rPr lang="en-US" err="1" smtClean="0"/>
              <a:t>biết</a:t>
            </a:r>
            <a:r>
              <a:rPr lang="en-US" smtClean="0"/>
              <a:t> nhiều về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err="1" smtClean="0"/>
              <a:t>phần</a:t>
            </a:r>
            <a:r>
              <a:rPr lang="en-US" smtClean="0"/>
              <a:t> cứng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7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Nvidia</a:t>
            </a:r>
            <a:r>
              <a:rPr lang="en-US" dirty="0"/>
              <a:t>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038600" cy="5181600"/>
          </a:xfrm>
        </p:spPr>
        <p:txBody>
          <a:bodyPr/>
          <a:lstStyle/>
          <a:p>
            <a:r>
              <a:rPr lang="en-US" smtClean="0"/>
              <a:t>Các threads được chia thành các block và grid cho phù hợp với kiến trúc phần cứng</a:t>
            </a:r>
            <a:endParaRPr lang="en-US" dirty="0"/>
          </a:p>
        </p:txBody>
      </p:sp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241946"/>
            <a:ext cx="3924300" cy="500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/>
          <a:p>
            <a:fld id="{49B53A27-0B45-4966-A404-BA083448DF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49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trình với Nvidia CUDA</a:t>
            </a:r>
            <a:endParaRPr lang="en-US"/>
          </a:p>
        </p:txBody>
      </p:sp>
      <p:pic>
        <p:nvPicPr>
          <p:cNvPr id="5" name="Content Placeholder 4" descr="Desktop 6-16-2013 20-45-16-1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85659"/>
            <a:ext cx="8229600" cy="48486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3A27-0B45-4966-A404-BA083448DF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mtClean="0"/>
              <a:t>Dữ liệu cần xử lý được đưa vào bộ nhớ của GPU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trình với Nvidia CUDA</a:t>
            </a:r>
            <a:endParaRPr lang="en-US"/>
          </a:p>
        </p:txBody>
      </p:sp>
      <p:pic>
        <p:nvPicPr>
          <p:cNvPr id="5" name="Content Placeholder 4" descr="Desktop 6-16-2013 20-45-39-3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85659"/>
            <a:ext cx="8229600" cy="48486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3A27-0B45-4966-A404-BA083448DF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mtClean="0"/>
              <a:t>Chương trình chính chạy trên CPU gọi hàm thực thi trên GPU</a:t>
            </a:r>
          </a:p>
          <a:p>
            <a:endParaRPr lang="en-US" b="1" smtClean="0"/>
          </a:p>
          <a:p>
            <a:r>
              <a:rPr lang="en-US" b="1" smtClean="0"/>
              <a:t>Các threads cùng xử lý công việc trên dữ liệu chung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trình với Nvidia CUDA</a:t>
            </a:r>
            <a:endParaRPr lang="en-US"/>
          </a:p>
        </p:txBody>
      </p:sp>
      <p:pic>
        <p:nvPicPr>
          <p:cNvPr id="5" name="Content Placeholder 4" descr="Desktop 6-16-2013 20-45-55-9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85659"/>
            <a:ext cx="8229600" cy="48486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3A27-0B45-4966-A404-BA083448DF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mtClean="0"/>
              <a:t>Kết quả được trả về lại bộ nhớ cho chương trình chính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cộng hai vector</a:t>
            </a:r>
            <a:endParaRPr lang="en-US"/>
          </a:p>
        </p:txBody>
      </p:sp>
      <p:pic>
        <p:nvPicPr>
          <p:cNvPr id="6" name="Picture 5" descr="Desktop 10-29-2013 15-51-36-2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3238500"/>
            <a:ext cx="2943225" cy="33147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2505075"/>
          </a:xfrm>
        </p:spPr>
        <p:txBody>
          <a:bodyPr/>
          <a:lstStyle/>
          <a:p>
            <a:r>
              <a:rPr lang="en-US" smtClean="0"/>
              <a:t>Giải thuật thông thường:</a:t>
            </a:r>
            <a:r>
              <a:rPr lang="en-US" smtClean="0"/>
              <a:t> cộng tuần tự các phần tử tương ứng để ra được kết quả</a:t>
            </a:r>
          </a:p>
          <a:p>
            <a:r>
              <a:rPr lang="en-US" smtClean="0"/>
              <a:t>Giải thuật song song: tính toán đồng thời các phần tử của vector kết quả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01000" y="76200"/>
            <a:ext cx="10668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58l">
  <a:themeElements>
    <a:clrScheme name="Office Theme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cdb2004158l</Template>
  <TotalTime>113</TotalTime>
  <Words>669</Words>
  <Application>Microsoft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cdb2004158l</vt:lpstr>
      <vt:lpstr>Hướng dẫn lập trình trên</vt:lpstr>
      <vt:lpstr>Lập trình với Nvidia CUDA</vt:lpstr>
      <vt:lpstr>Lập trình với Nvidia CUDA</vt:lpstr>
      <vt:lpstr>Lập trình với Nvidia CUDA</vt:lpstr>
      <vt:lpstr>Lập trình với Nvidia CUDA</vt:lpstr>
      <vt:lpstr>Lập trình với Nvidia CUDA</vt:lpstr>
      <vt:lpstr>Lập trình với Nvidia CUDA</vt:lpstr>
      <vt:lpstr>Lập trình với Nvidia CUDA</vt:lpstr>
      <vt:lpstr>Bài toán cộng hai vector</vt:lpstr>
      <vt:lpstr>Bài toán cộng hai vector</vt:lpstr>
      <vt:lpstr>Bài toán cộng hai vector</vt:lpstr>
      <vt:lpstr>Bài toán cộng hai vector</vt:lpstr>
      <vt:lpstr>Biên dịch và chạy chương trình</vt:lpstr>
      <vt:lpstr>Tài liệu tham khảo</vt:lpstr>
      <vt:lpstr>Câu hỏi và bài tập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BKC</dc:creator>
  <cp:lastModifiedBy>BKC</cp:lastModifiedBy>
  <cp:revision>28</cp:revision>
  <dcterms:created xsi:type="dcterms:W3CDTF">2013-10-27T15:02:59Z</dcterms:created>
  <dcterms:modified xsi:type="dcterms:W3CDTF">2013-10-29T09:50:44Z</dcterms:modified>
</cp:coreProperties>
</file>