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82" r:id="rId2"/>
    <p:sldId id="287" r:id="rId3"/>
    <p:sldId id="288" r:id="rId4"/>
    <p:sldId id="289" r:id="rId5"/>
    <p:sldId id="290" r:id="rId6"/>
    <p:sldId id="291" r:id="rId7"/>
    <p:sldId id="292" r:id="rId8"/>
    <p:sldId id="293" r:id="rId9"/>
    <p:sldId id="306" r:id="rId10"/>
    <p:sldId id="307" r:id="rId11"/>
    <p:sldId id="308" r:id="rId12"/>
    <p:sldId id="309" r:id="rId13"/>
    <p:sldId id="310" r:id="rId14"/>
    <p:sldId id="303" r:id="rId15"/>
    <p:sldId id="305" r:id="rId16"/>
    <p:sldId id="304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808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3F03E6-5A09-4502-97C1-C12E777B9F90}" type="datetimeFigureOut">
              <a:rPr lang="en-US" smtClean="0"/>
              <a:pPr/>
              <a:t>10/29/2013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ACED74-9FD8-44FB-9846-E8DE2A8042D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71775" y="549275"/>
            <a:ext cx="6372225" cy="3943350"/>
          </a:xfrm>
          <a:prstGeom prst="rect">
            <a:avLst/>
          </a:prstGeom>
          <a:noFill/>
        </p:spPr>
      </p:pic>
      <p:sp>
        <p:nvSpPr>
          <p:cNvPr id="3081" name="Rectangle 9" descr="Light horizontal"/>
          <p:cNvSpPr>
            <a:spLocks noChangeArrowheads="1"/>
          </p:cNvSpPr>
          <p:nvPr/>
        </p:nvSpPr>
        <p:spPr bwMode="gray">
          <a:xfrm>
            <a:off x="9525" y="9525"/>
            <a:ext cx="1473200" cy="6848475"/>
          </a:xfrm>
          <a:prstGeom prst="rect">
            <a:avLst/>
          </a:prstGeom>
          <a:pattFill prst="ltHorz">
            <a:fgClr>
              <a:schemeClr val="bg2"/>
            </a:fgClr>
            <a:bgClr>
              <a:schemeClr val="bg1"/>
            </a:bgClr>
          </a:pattFill>
          <a:ln w="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invGray">
          <a:xfrm>
            <a:off x="0" y="4267200"/>
            <a:ext cx="9153525" cy="1103313"/>
          </a:xfrm>
          <a:prstGeom prst="rect">
            <a:avLst/>
          </a:prstGeom>
          <a:solidFill>
            <a:schemeClr val="accent1"/>
          </a:solidFill>
          <a:ln w="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83" name="AutoShape 11"/>
          <p:cNvSpPr>
            <a:spLocks noChangeArrowheads="1"/>
          </p:cNvSpPr>
          <p:nvPr/>
        </p:nvSpPr>
        <p:spPr bwMode="ltGray">
          <a:xfrm>
            <a:off x="1473200" y="5105400"/>
            <a:ext cx="7137400" cy="533400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28575" algn="ctr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0" y="4191000"/>
            <a:ext cx="7239000" cy="1012825"/>
          </a:xfrm>
        </p:spPr>
        <p:txBody>
          <a:bodyPr/>
          <a:lstStyle>
            <a:lvl1pPr algn="l">
              <a:defRPr sz="4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white">
          <a:xfrm>
            <a:off x="1524000" y="5181600"/>
            <a:ext cx="7086600" cy="3810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477000"/>
            <a:ext cx="2133600" cy="244475"/>
          </a:xfrm>
        </p:spPr>
        <p:txBody>
          <a:bodyPr/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477000"/>
            <a:ext cx="2895600" cy="244475"/>
          </a:xfrm>
        </p:spPr>
        <p:txBody>
          <a:bodyPr/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477000"/>
            <a:ext cx="2133600" cy="244475"/>
          </a:xfrm>
        </p:spPr>
        <p:txBody>
          <a:bodyPr/>
          <a:lstStyle>
            <a:lvl1pPr>
              <a:defRPr sz="1200"/>
            </a:lvl1pPr>
          </a:lstStyle>
          <a:p>
            <a:fld id="{168A6814-C6AC-4636-AB5D-F1769C670A92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3088" name="Group 16"/>
          <p:cNvGrpSpPr>
            <a:grpSpLocks/>
          </p:cNvGrpSpPr>
          <p:nvPr/>
        </p:nvGrpSpPr>
        <p:grpSpPr bwMode="auto">
          <a:xfrm>
            <a:off x="4254500" y="5838825"/>
            <a:ext cx="1079500" cy="633413"/>
            <a:chOff x="2680" y="3678"/>
            <a:chExt cx="680" cy="399"/>
          </a:xfrm>
        </p:grpSpPr>
        <p:sp>
          <p:nvSpPr>
            <p:cNvPr id="3086" name="Text Box 14"/>
            <p:cNvSpPr txBox="1">
              <a:spLocks noChangeArrowheads="1"/>
            </p:cNvSpPr>
            <p:nvPr/>
          </p:nvSpPr>
          <p:spPr bwMode="gray">
            <a:xfrm>
              <a:off x="2680" y="3789"/>
              <a:ext cx="6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 b="1">
                  <a:solidFill>
                    <a:schemeClr val="tx2"/>
                  </a:solidFill>
                </a:rPr>
                <a:t>LOGO</a:t>
              </a:r>
            </a:p>
          </p:txBody>
        </p:sp>
        <p:sp>
          <p:nvSpPr>
            <p:cNvPr id="3087" name="AutoShape 15"/>
            <p:cNvSpPr>
              <a:spLocks noChangeArrowheads="1"/>
            </p:cNvSpPr>
            <p:nvPr/>
          </p:nvSpPr>
          <p:spPr bwMode="gray">
            <a:xfrm rot="5400000">
              <a:off x="2928" y="3493"/>
              <a:ext cx="172" cy="542"/>
            </a:xfrm>
            <a:prstGeom prst="moon">
              <a:avLst>
                <a:gd name="adj" fmla="val 21208"/>
              </a:avLst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E1495D-D7EE-455E-8C2B-22AEFEE2A67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19088"/>
            <a:ext cx="2057400" cy="60055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19088"/>
            <a:ext cx="6019800" cy="60055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D9F314-FB4E-4B1B-B3F8-172DD165F5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19088"/>
            <a:ext cx="7391400" cy="563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076325"/>
            <a:ext cx="8229600" cy="5248275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00800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00800"/>
            <a:ext cx="2895600" cy="32067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fld id="{827C4253-B29F-419D-B970-2357EAC36C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75DFE5-5FCA-42D3-BEE9-9F4BE3413D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AA1AD2-9CBB-4380-9DEE-35A8439C83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76325"/>
            <a:ext cx="4038600" cy="5248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76325"/>
            <a:ext cx="4038600" cy="5248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449DAC-33AE-434B-98D8-DE66D558E99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D08D06-9835-42E7-961E-9104C934D6E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2E266C-D28A-4254-A515-F12F560C37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FF208D-3ECE-4708-B486-982272ADED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9D2EAD-4723-4B4A-A39E-EFEE490DCA9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C2D851-199E-448F-9D27-0AABFB6D4E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 descr="Light horizontal"/>
          <p:cNvSpPr>
            <a:spLocks noChangeArrowheads="1"/>
          </p:cNvSpPr>
          <p:nvPr/>
        </p:nvSpPr>
        <p:spPr bwMode="gray">
          <a:xfrm>
            <a:off x="-9525" y="0"/>
            <a:ext cx="481013" cy="6858000"/>
          </a:xfrm>
          <a:prstGeom prst="rect">
            <a:avLst/>
          </a:prstGeom>
          <a:pattFill prst="ltHorz">
            <a:fgClr>
              <a:schemeClr val="bg2"/>
            </a:fgClr>
            <a:bgClr>
              <a:schemeClr val="bg1"/>
            </a:bgClr>
          </a:pattFill>
          <a:ln w="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0" y="0"/>
            <a:ext cx="9153525" cy="685800"/>
          </a:xfrm>
          <a:prstGeom prst="rect">
            <a:avLst/>
          </a:prstGeom>
          <a:solidFill>
            <a:schemeClr val="accent1"/>
          </a:solidFill>
          <a:ln w="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033" name="AutoShape 9"/>
          <p:cNvSpPr>
            <a:spLocks noChangeArrowheads="1"/>
          </p:cNvSpPr>
          <p:nvPr/>
        </p:nvSpPr>
        <p:spPr bwMode="ltGray">
          <a:xfrm>
            <a:off x="304800" y="288925"/>
            <a:ext cx="7670800" cy="644525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28575" algn="ctr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76325"/>
            <a:ext cx="8229600" cy="524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AFAEA38-D445-4FE2-98F2-04DC6124B42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white">
          <a:xfrm>
            <a:off x="457200" y="319088"/>
            <a:ext cx="73914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7" name="Text Box 13"/>
          <p:cNvSpPr txBox="1">
            <a:spLocks noChangeArrowheads="1"/>
          </p:cNvSpPr>
          <p:nvPr/>
        </p:nvSpPr>
        <p:spPr bwMode="white">
          <a:xfrm>
            <a:off x="8153400" y="261938"/>
            <a:ext cx="990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b="1">
                <a:solidFill>
                  <a:schemeClr val="bg1"/>
                </a:solidFill>
              </a:rPr>
              <a:t>LOGO</a:t>
            </a:r>
          </a:p>
        </p:txBody>
      </p:sp>
      <p:sp>
        <p:nvSpPr>
          <p:cNvPr id="1038" name="AutoShape 14"/>
          <p:cNvSpPr>
            <a:spLocks noChangeArrowheads="1"/>
          </p:cNvSpPr>
          <p:nvPr/>
        </p:nvSpPr>
        <p:spPr bwMode="gray">
          <a:xfrm rot="5400000">
            <a:off x="8458201" y="-196850"/>
            <a:ext cx="273050" cy="860425"/>
          </a:xfrm>
          <a:prstGeom prst="moon">
            <a:avLst>
              <a:gd name="adj" fmla="val 21208"/>
            </a:avLst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v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docs.nvidia.com/cuda/cuda-c-programming-guide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2800" smtClean="0"/>
              <a:t>Hướng dẫn lập trình trên</a:t>
            </a:r>
            <a:endParaRPr lang="en-US" sz="280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b="1">
                <a:solidFill>
                  <a:srgbClr val="FFFFFF"/>
                </a:solidFill>
                <a:ea typeface="+mj-ea"/>
                <a:cs typeface="+mj-cs"/>
              </a:rPr>
              <a:t>framework CUDA</a:t>
            </a:r>
            <a:endParaRPr lang="en-US" sz="2000" b="1"/>
          </a:p>
        </p:txBody>
      </p:sp>
      <p:pic>
        <p:nvPicPr>
          <p:cNvPr id="8" name="Picture 2" descr="nvidia-quadro-graphics-car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19400" y="0"/>
            <a:ext cx="6343650" cy="4238295"/>
          </a:xfrm>
          <a:prstGeom prst="rect">
            <a:avLst/>
          </a:prstGeom>
          <a:noFill/>
        </p:spPr>
      </p:pic>
      <p:sp>
        <p:nvSpPr>
          <p:cNvPr id="12" name="Rectangle 11"/>
          <p:cNvSpPr/>
          <p:nvPr/>
        </p:nvSpPr>
        <p:spPr>
          <a:xfrm>
            <a:off x="3962400" y="5791200"/>
            <a:ext cx="1676400" cy="762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Bài toán cộng hai vector</a:t>
            </a: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57200" y="1073289"/>
            <a:ext cx="84582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smtClean="0"/>
              <a:t>#define N (2048*2048)</a:t>
            </a:r>
          </a:p>
          <a:p>
            <a:r>
              <a:rPr lang="en-US" sz="2000" smtClean="0"/>
              <a:t>#define </a:t>
            </a:r>
            <a:r>
              <a:rPr lang="en-US" sz="2000" smtClean="0"/>
              <a:t>THREADS_PER_BLOCK </a:t>
            </a:r>
            <a:r>
              <a:rPr lang="en-US" sz="2000" smtClean="0"/>
              <a:t>512</a:t>
            </a:r>
          </a:p>
          <a:p>
            <a:endParaRPr lang="en-US" sz="2000" smtClean="0"/>
          </a:p>
          <a:p>
            <a:r>
              <a:rPr lang="en-US" sz="2000" smtClean="0"/>
              <a:t>int main(void</a:t>
            </a:r>
            <a:r>
              <a:rPr lang="en-US" sz="2000" smtClean="0"/>
              <a:t>) </a:t>
            </a:r>
            <a:r>
              <a:rPr lang="en-US" sz="2000" smtClean="0"/>
              <a:t>{</a:t>
            </a:r>
          </a:p>
          <a:p>
            <a:endParaRPr lang="en-US" sz="2000" smtClean="0"/>
          </a:p>
          <a:p>
            <a:pPr lvl="1"/>
            <a:r>
              <a:rPr lang="en-US" sz="2000" smtClean="0"/>
              <a:t>int *a, *b, *c;      // host copies of a, b, c</a:t>
            </a:r>
          </a:p>
          <a:p>
            <a:pPr lvl="1"/>
            <a:r>
              <a:rPr lang="en-US" sz="2000" smtClean="0"/>
              <a:t>int *d_a, *d_b, *d_c;    // device copies of a, b, c</a:t>
            </a:r>
          </a:p>
          <a:p>
            <a:pPr lvl="1"/>
            <a:r>
              <a:rPr lang="en-US" sz="2000" smtClean="0"/>
              <a:t>int size = N * </a:t>
            </a:r>
            <a:r>
              <a:rPr lang="en-US" sz="2000" smtClean="0"/>
              <a:t>sizeof(int</a:t>
            </a:r>
            <a:r>
              <a:rPr lang="en-US" sz="2000" smtClean="0"/>
              <a:t>);</a:t>
            </a:r>
          </a:p>
          <a:p>
            <a:pPr lvl="1"/>
            <a:endParaRPr lang="en-US" sz="2000" smtClean="0"/>
          </a:p>
          <a:p>
            <a:pPr lvl="1"/>
            <a:r>
              <a:rPr lang="en-US" sz="2000" smtClean="0"/>
              <a:t>// Alloc space for device copies of a, b, c</a:t>
            </a:r>
          </a:p>
          <a:p>
            <a:pPr lvl="1"/>
            <a:r>
              <a:rPr lang="en-US" sz="2000" smtClean="0"/>
              <a:t>cudaMalloc((void **)&amp;d_a, size);</a:t>
            </a:r>
          </a:p>
          <a:p>
            <a:pPr lvl="1"/>
            <a:r>
              <a:rPr lang="en-US" sz="2000" smtClean="0"/>
              <a:t>cudaMalloc((void **)&amp;d_b, size);</a:t>
            </a:r>
          </a:p>
          <a:p>
            <a:pPr lvl="1"/>
            <a:r>
              <a:rPr lang="en-US" sz="2000" smtClean="0"/>
              <a:t>cudaMalloc((void **)&amp;d_c, </a:t>
            </a:r>
            <a:r>
              <a:rPr lang="en-US" sz="2000" smtClean="0"/>
              <a:t>size</a:t>
            </a:r>
            <a:r>
              <a:rPr lang="en-US" sz="2000" smtClean="0"/>
              <a:t>);</a:t>
            </a:r>
          </a:p>
          <a:p>
            <a:pPr lvl="1"/>
            <a:endParaRPr lang="en-US" sz="2000" smtClean="0"/>
          </a:p>
          <a:p>
            <a:pPr lvl="1"/>
            <a:r>
              <a:rPr lang="en-US" sz="2000" smtClean="0"/>
              <a:t>// Alloc space for host copies of a, b, c and setup input values</a:t>
            </a:r>
          </a:p>
          <a:p>
            <a:pPr lvl="1"/>
            <a:r>
              <a:rPr lang="en-US" sz="2000" smtClean="0"/>
              <a:t>a = (int *)malloc(size); random_ints(a, N);</a:t>
            </a:r>
          </a:p>
          <a:p>
            <a:pPr lvl="1"/>
            <a:r>
              <a:rPr lang="en-US" sz="2000" smtClean="0"/>
              <a:t>b = (int *)malloc(size); random_ints(b, N);</a:t>
            </a:r>
          </a:p>
          <a:p>
            <a:pPr lvl="1"/>
            <a:r>
              <a:rPr lang="en-US" sz="2000" smtClean="0"/>
              <a:t>c = (int *)malloc(size); </a:t>
            </a:r>
            <a:endParaRPr lang="en-US" sz="2000"/>
          </a:p>
        </p:txBody>
      </p:sp>
      <p:sp>
        <p:nvSpPr>
          <p:cNvPr id="6" name="Rectangle 5"/>
          <p:cNvSpPr/>
          <p:nvPr/>
        </p:nvSpPr>
        <p:spPr>
          <a:xfrm>
            <a:off x="8001000" y="76200"/>
            <a:ext cx="1066800" cy="53340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Bài toán cộng hai vector</a:t>
            </a: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57200" y="1028343"/>
            <a:ext cx="86868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2000" smtClean="0"/>
              <a:t>// Copy inputs to device</a:t>
            </a:r>
          </a:p>
          <a:p>
            <a:pPr lvl="1"/>
            <a:r>
              <a:rPr lang="en-US" sz="2000" smtClean="0"/>
              <a:t>cudaMemcpy(d_a, a, size, cudaMemcpyHostToDevice);</a:t>
            </a:r>
          </a:p>
          <a:p>
            <a:pPr lvl="1"/>
            <a:r>
              <a:rPr lang="en-US" sz="2000" smtClean="0"/>
              <a:t>cudaMemcpy(d_b, b, size, </a:t>
            </a:r>
            <a:r>
              <a:rPr lang="en-US" sz="2000" smtClean="0"/>
              <a:t>cudaMemcpyHostToDevice</a:t>
            </a:r>
            <a:r>
              <a:rPr lang="en-US" sz="2000" smtClean="0"/>
              <a:t>);</a:t>
            </a:r>
          </a:p>
          <a:p>
            <a:pPr lvl="1"/>
            <a:endParaRPr lang="en-US" sz="2000" smtClean="0"/>
          </a:p>
          <a:p>
            <a:pPr lvl="1"/>
            <a:r>
              <a:rPr lang="en-US" sz="2000" smtClean="0"/>
              <a:t>// Launch add() kernel on GPU</a:t>
            </a:r>
          </a:p>
          <a:p>
            <a:pPr lvl="1"/>
            <a:r>
              <a:rPr lang="en-US" sz="2000" smtClean="0"/>
              <a:t>add&lt;&lt;&lt;N/THREADS_PER_BLOCK,THREADS_PER_BLOCK&gt;&gt;&gt;(d_a, d_b</a:t>
            </a:r>
            <a:r>
              <a:rPr lang="en-US" sz="2000" smtClean="0"/>
              <a:t>, </a:t>
            </a:r>
            <a:r>
              <a:rPr lang="en-US" sz="2000" smtClean="0"/>
              <a:t>d_c);</a:t>
            </a:r>
          </a:p>
          <a:p>
            <a:pPr lvl="1"/>
            <a:endParaRPr lang="en-US" sz="2000" smtClean="0"/>
          </a:p>
          <a:p>
            <a:pPr lvl="1"/>
            <a:r>
              <a:rPr lang="en-US" sz="2000" smtClean="0"/>
              <a:t>// Copy result back to host</a:t>
            </a:r>
          </a:p>
          <a:p>
            <a:pPr lvl="1"/>
            <a:r>
              <a:rPr lang="en-US" sz="2000" smtClean="0"/>
              <a:t>cudaMemcpy(c, d_c, size, </a:t>
            </a:r>
            <a:r>
              <a:rPr lang="en-US" sz="2000" smtClean="0"/>
              <a:t>cudaMemcpyDeviceToHost</a:t>
            </a:r>
            <a:r>
              <a:rPr lang="en-US" sz="2000" smtClean="0"/>
              <a:t>);</a:t>
            </a:r>
          </a:p>
          <a:p>
            <a:pPr lvl="1"/>
            <a:endParaRPr lang="en-US" sz="2000" smtClean="0"/>
          </a:p>
          <a:p>
            <a:pPr lvl="1"/>
            <a:r>
              <a:rPr lang="en-US" sz="2000" smtClean="0"/>
              <a:t>// Cleanup</a:t>
            </a:r>
          </a:p>
          <a:p>
            <a:pPr lvl="1"/>
            <a:r>
              <a:rPr lang="en-US" sz="2000" smtClean="0"/>
              <a:t>free(a); free(b); free(c);</a:t>
            </a:r>
          </a:p>
          <a:p>
            <a:pPr lvl="1"/>
            <a:r>
              <a:rPr lang="en-US" sz="2000" smtClean="0"/>
              <a:t>cudaFree(d_a); cudaFree(d_b); </a:t>
            </a:r>
            <a:r>
              <a:rPr lang="en-US" sz="2000" smtClean="0"/>
              <a:t>cudaFree(d_c</a:t>
            </a:r>
            <a:r>
              <a:rPr lang="en-US" sz="2000" smtClean="0"/>
              <a:t>);</a:t>
            </a:r>
          </a:p>
          <a:p>
            <a:pPr lvl="1"/>
            <a:endParaRPr lang="en-US" sz="2000" smtClean="0"/>
          </a:p>
          <a:p>
            <a:pPr lvl="1"/>
            <a:r>
              <a:rPr lang="en-US" sz="2000" smtClean="0"/>
              <a:t>return 0;</a:t>
            </a:r>
          </a:p>
          <a:p>
            <a:r>
              <a:rPr lang="en-US" sz="2000" smtClean="0"/>
              <a:t>} </a:t>
            </a:r>
            <a:endParaRPr lang="en-US" sz="2000"/>
          </a:p>
        </p:txBody>
      </p:sp>
      <p:sp>
        <p:nvSpPr>
          <p:cNvPr id="6" name="Rectangle 5"/>
          <p:cNvSpPr/>
          <p:nvPr/>
        </p:nvSpPr>
        <p:spPr>
          <a:xfrm>
            <a:off x="8001000" y="76200"/>
            <a:ext cx="1066800" cy="53340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Bài toán cộng hai vector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Hàm kernel</a:t>
            </a:r>
          </a:p>
          <a:p>
            <a:pPr>
              <a:buNone/>
            </a:pPr>
            <a:r>
              <a:rPr lang="en-US" sz="2000" smtClean="0"/>
              <a:t>__global__ void add(int *a, int *b, int *c) {</a:t>
            </a:r>
          </a:p>
          <a:p>
            <a:pPr lvl="1">
              <a:buNone/>
            </a:pPr>
            <a:r>
              <a:rPr lang="en-US" sz="2000" smtClean="0"/>
              <a:t>int index = threadIdx.x + blockIdx.x * blockDim.x;</a:t>
            </a:r>
          </a:p>
          <a:p>
            <a:pPr lvl="1">
              <a:buNone/>
            </a:pPr>
            <a:r>
              <a:rPr lang="en-US" sz="2000" smtClean="0"/>
              <a:t>c[index] = a[index] + b[index];</a:t>
            </a:r>
          </a:p>
          <a:p>
            <a:pPr>
              <a:buNone/>
            </a:pPr>
            <a:r>
              <a:rPr lang="en-US" sz="2000" smtClean="0"/>
              <a:t>}</a:t>
            </a:r>
            <a:endParaRPr lang="en-US" smtClean="0">
              <a:solidFill>
                <a:srgbClr val="1D4940"/>
              </a:solidFill>
            </a:endParaRPr>
          </a:p>
          <a:p>
            <a:pPr lvl="0">
              <a:buClr>
                <a:srgbClr val="8CA35F"/>
              </a:buClr>
            </a:pPr>
            <a:r>
              <a:rPr lang="en-US" smtClean="0">
                <a:solidFill>
                  <a:srgbClr val="1D4940"/>
                </a:solidFill>
              </a:rPr>
              <a:t>Một số từ khóa</a:t>
            </a:r>
          </a:p>
          <a:p>
            <a:pPr lvl="1">
              <a:buClr>
                <a:srgbClr val="8CA35F"/>
              </a:buClr>
            </a:pPr>
            <a:r>
              <a:rPr lang="en-US" sz="2000" smtClean="0">
                <a:solidFill>
                  <a:srgbClr val="1D4940"/>
                </a:solidFill>
              </a:rPr>
              <a:t>__global__ : hàm thực thi trên GPU được gọi bởi CPU</a:t>
            </a:r>
          </a:p>
          <a:p>
            <a:pPr lvl="1">
              <a:buClr>
                <a:srgbClr val="8CA35F"/>
              </a:buClr>
            </a:pPr>
            <a:r>
              <a:rPr lang="en-US" sz="2000" smtClean="0">
                <a:solidFill>
                  <a:srgbClr val="1D4940"/>
                </a:solidFill>
              </a:rPr>
              <a:t>blockIdx: chỉ số block chiều x (blockIdy tương tự)</a:t>
            </a:r>
          </a:p>
          <a:p>
            <a:pPr lvl="1">
              <a:buClr>
                <a:srgbClr val="8CA35F"/>
              </a:buClr>
            </a:pPr>
            <a:r>
              <a:rPr lang="en-US" sz="2000" smtClean="0">
                <a:solidFill>
                  <a:srgbClr val="1D4940"/>
                </a:solidFill>
              </a:rPr>
              <a:t>threadIdx: chỉ số thread chiều x (threadIdy tương tự)</a:t>
            </a:r>
          </a:p>
          <a:p>
            <a:pPr lvl="1">
              <a:buClr>
                <a:srgbClr val="8CA35F"/>
              </a:buClr>
            </a:pPr>
            <a:r>
              <a:rPr lang="en-US" sz="2000" smtClean="0">
                <a:solidFill>
                  <a:srgbClr val="1D4940"/>
                </a:solidFill>
              </a:rPr>
              <a:t>blockDim: số thread trong một block</a:t>
            </a:r>
            <a:endParaRPr lang="en-US" smtClean="0">
              <a:solidFill>
                <a:srgbClr val="1D4940"/>
              </a:solidFill>
            </a:endParaRPr>
          </a:p>
          <a:p>
            <a:pPr lvl="0">
              <a:buClr>
                <a:srgbClr val="8CA35F"/>
              </a:buClr>
            </a:pPr>
            <a:endParaRPr lang="en-US" smtClean="0">
              <a:solidFill>
                <a:srgbClr val="1D4940"/>
              </a:solidFill>
            </a:endParaRPr>
          </a:p>
          <a:p>
            <a:pPr>
              <a:buNone/>
            </a:pPr>
            <a:endParaRPr lang="en-US" sz="2000" smtClean="0"/>
          </a:p>
        </p:txBody>
      </p:sp>
      <p:sp>
        <p:nvSpPr>
          <p:cNvPr id="4" name="Rectangle 3"/>
          <p:cNvSpPr/>
          <p:nvPr/>
        </p:nvSpPr>
        <p:spPr>
          <a:xfrm>
            <a:off x="8001000" y="76200"/>
            <a:ext cx="1066800" cy="53340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Biên dịch và chạy chương trình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smtClean="0"/>
              <a:t>Bài mẫu được lưu vectorAdd.cu</a:t>
            </a:r>
          </a:p>
          <a:p>
            <a:r>
              <a:rPr lang="en-US" sz="2800" smtClean="0"/>
              <a:t>Thêm phần code in kết quả vào vectorAdd.cu</a:t>
            </a:r>
          </a:p>
          <a:p>
            <a:r>
              <a:rPr lang="en-US" sz="2800" smtClean="0"/>
              <a:t>Compile</a:t>
            </a:r>
          </a:p>
          <a:p>
            <a:pPr lvl="1">
              <a:buNone/>
            </a:pPr>
            <a:r>
              <a:rPr lang="en-US" sz="2400" smtClean="0"/>
              <a:t>$ </a:t>
            </a:r>
            <a:r>
              <a:rPr lang="en-US" sz="2400" smtClean="0"/>
              <a:t>nvcc vectorAdd.cu</a:t>
            </a:r>
          </a:p>
          <a:p>
            <a:pPr lvl="0">
              <a:buClr>
                <a:srgbClr val="8CA35F"/>
              </a:buClr>
            </a:pPr>
            <a:r>
              <a:rPr lang="en-US" sz="2800" smtClean="0">
                <a:solidFill>
                  <a:srgbClr val="1D4940"/>
                </a:solidFill>
              </a:rPr>
              <a:t>Run </a:t>
            </a:r>
            <a:endParaRPr lang="en-US" sz="2800" smtClean="0">
              <a:solidFill>
                <a:srgbClr val="1D4940"/>
              </a:solidFill>
            </a:endParaRPr>
          </a:p>
          <a:p>
            <a:pPr lvl="1">
              <a:buNone/>
            </a:pPr>
            <a:r>
              <a:rPr lang="en-US" sz="2400" smtClean="0"/>
              <a:t>$ a.out</a:t>
            </a:r>
          </a:p>
          <a:p>
            <a:pPr lvl="1">
              <a:buNone/>
            </a:pPr>
            <a:endParaRPr lang="en-US" sz="2400" smtClean="0"/>
          </a:p>
        </p:txBody>
      </p:sp>
      <p:sp>
        <p:nvSpPr>
          <p:cNvPr id="4" name="Rectangle 3"/>
          <p:cNvSpPr/>
          <p:nvPr/>
        </p:nvSpPr>
        <p:spPr>
          <a:xfrm>
            <a:off x="8001000" y="76200"/>
            <a:ext cx="1066800" cy="53340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Tài liệu tham khảo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>
                <a:solidFill>
                  <a:schemeClr val="tx1"/>
                </a:solidFill>
                <a:latin typeface="+mn-lt"/>
                <a:ea typeface="+mn-ea"/>
                <a:cs typeface="+mn-cs"/>
              </a:rPr>
              <a:t>CUDA C Programming Guide - </a:t>
            </a:r>
            <a:r>
              <a:rPr lang="en-US" u="sng">
                <a:solidFill>
                  <a:schemeClr val="tx1"/>
                </a:solidFill>
                <a:latin typeface="+mn-lt"/>
                <a:ea typeface="+mn-ea"/>
                <a:cs typeface="+mn-cs"/>
                <a:hlinkClick r:id="rId2"/>
              </a:rPr>
              <a:t>http://docs.nvidia.com/cuda/cuda-c-programming-guide/</a:t>
            </a:r>
            <a:endParaRPr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8001000" y="76200"/>
            <a:ext cx="1066800" cy="53340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2133600" cy="320675"/>
          </a:xfrm>
        </p:spPr>
        <p:txBody>
          <a:bodyPr/>
          <a:lstStyle/>
          <a:p>
            <a:fld id="{49B53A27-0B45-4966-A404-BA083448DF7F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Câu hỏi và bài tập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G</a:t>
            </a:r>
            <a:r>
              <a:rPr lang="en-US" smtClean="0"/>
              <a:t>iải bài toán cộng vector với N là một số bất kì</a:t>
            </a:r>
          </a:p>
          <a:p>
            <a:r>
              <a:rPr lang="en-US" smtClean="0"/>
              <a:t>Giải bài toán cộng hai ma trận</a:t>
            </a:r>
            <a:endParaRPr lang="en-US" smtClean="0"/>
          </a:p>
          <a:p>
            <a:r>
              <a:rPr lang="en-US" smtClean="0"/>
              <a:t>Mở rộng: </a:t>
            </a:r>
          </a:p>
          <a:p>
            <a:pPr lvl="1"/>
            <a:r>
              <a:rPr lang="en-US" smtClean="0"/>
              <a:t>Giải bài toán nhân hai ma trận</a:t>
            </a: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8001000" y="76200"/>
            <a:ext cx="1066800" cy="53340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2133600" cy="320675"/>
          </a:xfrm>
        </p:spPr>
        <p:txBody>
          <a:bodyPr/>
          <a:lstStyle/>
          <a:p>
            <a:fld id="{49B53A27-0B45-4966-A404-BA083448DF7F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3733800"/>
            <a:ext cx="6400800" cy="685800"/>
          </a:xfrm>
        </p:spPr>
        <p:txBody>
          <a:bodyPr/>
          <a:lstStyle/>
          <a:p>
            <a:r>
              <a:rPr lang="en-US"/>
              <a:t>www.themegallery.com</a:t>
            </a:r>
          </a:p>
        </p:txBody>
      </p:sp>
      <p:sp>
        <p:nvSpPr>
          <p:cNvPr id="59395" name="WordArt 3"/>
          <p:cNvSpPr>
            <a:spLocks noChangeArrowheads="1" noChangeShapeType="1" noTextEdit="1"/>
          </p:cNvSpPr>
          <p:nvPr/>
        </p:nvSpPr>
        <p:spPr bwMode="gray">
          <a:xfrm>
            <a:off x="2362200" y="4343400"/>
            <a:ext cx="4724400" cy="6096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en-US" sz="5400" b="1" kern="1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tx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effectLst>
                  <a:outerShdw dist="107763" dir="2700000" algn="ctr" rotWithShape="0">
                    <a:srgbClr val="000000">
                      <a:alpha val="50000"/>
                    </a:srgbClr>
                  </a:outerShdw>
                </a:effectLst>
                <a:latin typeface="Verdana"/>
                <a:ea typeface="Verdana"/>
                <a:cs typeface="Verdana"/>
              </a:rPr>
              <a:t>Thank You !</a:t>
            </a:r>
          </a:p>
        </p:txBody>
      </p:sp>
      <p:sp>
        <p:nvSpPr>
          <p:cNvPr id="59396" name="Rectangle 4"/>
          <p:cNvSpPr>
            <a:spLocks noChangeArrowheads="1"/>
          </p:cNvSpPr>
          <p:nvPr/>
        </p:nvSpPr>
        <p:spPr bwMode="white">
          <a:xfrm>
            <a:off x="1524000" y="5181600"/>
            <a:ext cx="7086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81922" name="Picture 2" descr="nvidia-quadro-graphics-car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19400" y="0"/>
            <a:ext cx="6343650" cy="4238295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3962400" y="5791200"/>
            <a:ext cx="1676400" cy="762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Lập </a:t>
            </a:r>
            <a:r>
              <a:rPr lang="en-US" dirty="0" err="1"/>
              <a:t>trình</a:t>
            </a:r>
            <a:r>
              <a:rPr lang="en-US" dirty="0"/>
              <a:t> </a:t>
            </a:r>
            <a:r>
              <a:rPr lang="en-US" dirty="0" err="1" smtClean="0"/>
              <a:t>với</a:t>
            </a:r>
            <a:r>
              <a:rPr lang="en-US" dirty="0"/>
              <a:t> </a:t>
            </a:r>
            <a:r>
              <a:rPr lang="en-US" dirty="0" err="1" smtClean="0"/>
              <a:t>Nvidia</a:t>
            </a:r>
            <a:r>
              <a:rPr lang="en-US" dirty="0" smtClean="0"/>
              <a:t> CUDA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Cấu</a:t>
            </a:r>
            <a:r>
              <a:rPr lang="en-US" dirty="0" smtClean="0"/>
              <a:t> </a:t>
            </a:r>
            <a:r>
              <a:rPr lang="en-US" dirty="0" err="1" smtClean="0"/>
              <a:t>trúc</a:t>
            </a:r>
            <a:r>
              <a:rPr lang="en-US" dirty="0" smtClean="0"/>
              <a:t> </a:t>
            </a:r>
            <a:r>
              <a:rPr lang="en-US" dirty="0" err="1" smtClean="0"/>
              <a:t>phần</a:t>
            </a:r>
            <a:r>
              <a:rPr lang="en-US" dirty="0" smtClean="0"/>
              <a:t> </a:t>
            </a:r>
            <a:r>
              <a:rPr lang="en-US" dirty="0" err="1" smtClean="0"/>
              <a:t>cứng</a:t>
            </a:r>
            <a:r>
              <a:rPr lang="en-US" dirty="0" smtClean="0"/>
              <a:t> </a:t>
            </a:r>
            <a:r>
              <a:rPr lang="en-US" dirty="0" err="1" smtClean="0"/>
              <a:t>Nvidia</a:t>
            </a:r>
            <a:r>
              <a:rPr lang="en-US" dirty="0" smtClean="0"/>
              <a:t> GPU</a:t>
            </a:r>
          </a:p>
          <a:p>
            <a:pPr lvl="1"/>
            <a:r>
              <a:rPr lang="en-US" dirty="0" err="1" smtClean="0"/>
              <a:t>Gồm</a:t>
            </a:r>
            <a:r>
              <a:rPr lang="en-US" dirty="0" smtClean="0"/>
              <a:t> </a:t>
            </a:r>
            <a:r>
              <a:rPr lang="en-US" dirty="0" err="1" smtClean="0"/>
              <a:t>nhiều</a:t>
            </a:r>
            <a:r>
              <a:rPr lang="en-US" dirty="0" smtClean="0"/>
              <a:t> processor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tổ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đơn</a:t>
            </a:r>
            <a:r>
              <a:rPr lang="en-US" dirty="0" smtClean="0"/>
              <a:t> </a:t>
            </a:r>
            <a:r>
              <a:rPr lang="en-US" dirty="0" err="1" smtClean="0"/>
              <a:t>vị</a:t>
            </a:r>
            <a:r>
              <a:rPr lang="en-US" dirty="0" smtClean="0"/>
              <a:t> multiprocessor</a:t>
            </a:r>
          </a:p>
          <a:p>
            <a:pPr lvl="1"/>
            <a:r>
              <a:rPr lang="en-US" dirty="0" err="1" smtClean="0"/>
              <a:t>Sử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</a:t>
            </a:r>
            <a:r>
              <a:rPr lang="en-US" dirty="0" err="1" smtClean="0"/>
              <a:t>bộ</a:t>
            </a:r>
            <a:r>
              <a:rPr lang="en-US" dirty="0" smtClean="0"/>
              <a:t> </a:t>
            </a:r>
            <a:r>
              <a:rPr lang="en-US" dirty="0" err="1" smtClean="0"/>
              <a:t>nhớ</a:t>
            </a:r>
            <a:r>
              <a:rPr lang="en-US" dirty="0" smtClean="0"/>
              <a:t> </a:t>
            </a:r>
            <a:r>
              <a:rPr lang="en-US" dirty="0" err="1" smtClean="0"/>
              <a:t>chung</a:t>
            </a:r>
            <a:r>
              <a:rPr lang="en-US" dirty="0" smtClean="0"/>
              <a:t> global memory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tất</a:t>
            </a:r>
            <a:r>
              <a:rPr lang="en-US" dirty="0" smtClean="0"/>
              <a:t> </a:t>
            </a:r>
            <a:r>
              <a:rPr lang="en-US" dirty="0" err="1" smtClean="0"/>
              <a:t>cả</a:t>
            </a:r>
            <a:r>
              <a:rPr lang="en-US" dirty="0" smtClean="0"/>
              <a:t> multiprocessors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657600"/>
            <a:ext cx="6788547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8001000" y="76200"/>
            <a:ext cx="1066800" cy="53340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2133600" cy="320675"/>
          </a:xfrm>
        </p:spPr>
        <p:txBody>
          <a:bodyPr/>
          <a:lstStyle/>
          <a:p>
            <a:fld id="{49B53A27-0B45-4966-A404-BA083448DF7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083780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Lập </a:t>
            </a:r>
            <a:r>
              <a:rPr lang="en-US" dirty="0" err="1"/>
              <a:t>trình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Nvidia</a:t>
            </a:r>
            <a:r>
              <a:rPr lang="en-US" dirty="0"/>
              <a:t> CUDA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4419600" cy="5181600"/>
          </a:xfrm>
        </p:spPr>
        <p:txBody>
          <a:bodyPr/>
          <a:lstStyle/>
          <a:p>
            <a:r>
              <a:rPr lang="en-US" dirty="0" err="1" smtClean="0"/>
              <a:t>Phù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bài</a:t>
            </a:r>
            <a:r>
              <a:rPr lang="en-US" dirty="0" smtClean="0"/>
              <a:t> </a:t>
            </a:r>
            <a:r>
              <a:rPr lang="en-US" dirty="0" err="1" smtClean="0"/>
              <a:t>toán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khả</a:t>
            </a:r>
            <a:r>
              <a:rPr lang="en-US" dirty="0" smtClean="0"/>
              <a:t> </a:t>
            </a:r>
            <a:r>
              <a:rPr lang="en-US" dirty="0" err="1" smtClean="0"/>
              <a:t>năng</a:t>
            </a:r>
            <a:r>
              <a:rPr lang="en-US" dirty="0" smtClean="0"/>
              <a:t> song </a:t>
            </a:r>
            <a:r>
              <a:rPr lang="en-US" dirty="0" err="1" smtClean="0"/>
              <a:t>song</a:t>
            </a:r>
            <a:r>
              <a:rPr lang="en-US" dirty="0" smtClean="0"/>
              <a:t> </a:t>
            </a:r>
            <a:r>
              <a:rPr lang="en-US" dirty="0" err="1" smtClean="0"/>
              <a:t>dữ</a:t>
            </a:r>
            <a:r>
              <a:rPr lang="en-US" dirty="0" smtClean="0"/>
              <a:t> </a:t>
            </a:r>
            <a:r>
              <a:rPr lang="en-US" dirty="0" err="1" smtClean="0"/>
              <a:t>liệu</a:t>
            </a:r>
            <a:r>
              <a:rPr lang="en-US" dirty="0" smtClean="0"/>
              <a:t> </a:t>
            </a:r>
            <a:r>
              <a:rPr lang="en-US" dirty="0" err="1" smtClean="0"/>
              <a:t>cao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Sử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</a:t>
            </a:r>
            <a:r>
              <a:rPr lang="en-US" dirty="0" err="1" smtClean="0"/>
              <a:t>mô</a:t>
            </a:r>
            <a:r>
              <a:rPr lang="en-US" dirty="0" smtClean="0"/>
              <a:t> </a:t>
            </a:r>
            <a:r>
              <a:rPr lang="en-US" dirty="0" err="1" smtClean="0"/>
              <a:t>hình</a:t>
            </a:r>
            <a:r>
              <a:rPr lang="en-US" dirty="0" smtClean="0"/>
              <a:t> </a:t>
            </a:r>
            <a:r>
              <a:rPr lang="en-US" dirty="0" err="1" smtClean="0"/>
              <a:t>lập</a:t>
            </a:r>
            <a:r>
              <a:rPr lang="en-US" dirty="0" smtClean="0"/>
              <a:t> </a:t>
            </a:r>
            <a:r>
              <a:rPr lang="en-US" dirty="0" err="1" smtClean="0"/>
              <a:t>trình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quản</a:t>
            </a:r>
            <a:r>
              <a:rPr lang="en-US" dirty="0" smtClean="0"/>
              <a:t> </a:t>
            </a:r>
            <a:r>
              <a:rPr lang="en-US" dirty="0" err="1" smtClean="0"/>
              <a:t>lý</a:t>
            </a:r>
            <a:r>
              <a:rPr lang="en-US" dirty="0" smtClean="0"/>
              <a:t> threads.</a:t>
            </a:r>
          </a:p>
          <a:p>
            <a:r>
              <a:rPr lang="en-US" dirty="0" err="1" smtClean="0"/>
              <a:t>Hỗ</a:t>
            </a:r>
            <a:r>
              <a:rPr lang="en-US" dirty="0" smtClean="0"/>
              <a:t> </a:t>
            </a:r>
            <a:r>
              <a:rPr lang="en-US" dirty="0" err="1" smtClean="0"/>
              <a:t>trợ</a:t>
            </a:r>
            <a:r>
              <a:rPr lang="en-US" dirty="0" smtClean="0"/>
              <a:t> </a:t>
            </a:r>
            <a:r>
              <a:rPr lang="en-US" dirty="0" err="1" smtClean="0"/>
              <a:t>tốt</a:t>
            </a:r>
            <a:r>
              <a:rPr lang="en-US" dirty="0" smtClean="0"/>
              <a:t> </a:t>
            </a:r>
            <a:r>
              <a:rPr lang="en-US" dirty="0" err="1" smtClean="0"/>
              <a:t>tương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</a:t>
            </a:r>
            <a:r>
              <a:rPr lang="en-US" dirty="0" err="1" smtClean="0"/>
              <a:t>giữa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process</a:t>
            </a:r>
            <a:endParaRPr lang="en-US" dirty="0"/>
          </a:p>
        </p:txBody>
      </p:sp>
      <p:pic>
        <p:nvPicPr>
          <p:cNvPr id="3074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50138" y="1209163"/>
            <a:ext cx="3768123" cy="519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8001000" y="76200"/>
            <a:ext cx="1066800" cy="53340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2133600" cy="320675"/>
          </a:xfrm>
        </p:spPr>
        <p:txBody>
          <a:bodyPr/>
          <a:lstStyle/>
          <a:p>
            <a:fld id="{49B53A27-0B45-4966-A404-BA083448DF7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436651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Lập </a:t>
            </a:r>
            <a:r>
              <a:rPr lang="en-US" dirty="0" err="1"/>
              <a:t>trình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Nvidia</a:t>
            </a:r>
            <a:r>
              <a:rPr lang="en-US" dirty="0"/>
              <a:t> CUDA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cụ</a:t>
            </a:r>
            <a:r>
              <a:rPr lang="en-US" dirty="0" smtClean="0"/>
              <a:t> </a:t>
            </a:r>
            <a:r>
              <a:rPr lang="en-US" dirty="0" err="1" smtClean="0"/>
              <a:t>hỗ</a:t>
            </a:r>
            <a:r>
              <a:rPr lang="en-US" dirty="0" smtClean="0"/>
              <a:t> </a:t>
            </a:r>
            <a:r>
              <a:rPr lang="en-US" dirty="0" err="1" smtClean="0"/>
              <a:t>trợ</a:t>
            </a:r>
            <a:r>
              <a:rPr lang="en-US" dirty="0" smtClean="0"/>
              <a:t> </a:t>
            </a:r>
            <a:r>
              <a:rPr lang="en-US" dirty="0" err="1" smtClean="0"/>
              <a:t>lập</a:t>
            </a:r>
            <a:r>
              <a:rPr lang="en-US" dirty="0" smtClean="0"/>
              <a:t> </a:t>
            </a:r>
            <a:r>
              <a:rPr lang="en-US" dirty="0" err="1" smtClean="0"/>
              <a:t>trình</a:t>
            </a:r>
            <a:endParaRPr lang="en-US" dirty="0" smtClean="0"/>
          </a:p>
          <a:p>
            <a:pPr lvl="1"/>
            <a:r>
              <a:rPr lang="en-US" dirty="0" err="1" smtClean="0"/>
              <a:t>Sử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</a:t>
            </a:r>
            <a:r>
              <a:rPr lang="en-US" dirty="0" err="1" smtClean="0"/>
              <a:t>ngôn</a:t>
            </a:r>
            <a:r>
              <a:rPr lang="en-US" dirty="0" smtClean="0"/>
              <a:t> </a:t>
            </a:r>
            <a:r>
              <a:rPr lang="en-US" dirty="0" err="1" smtClean="0"/>
              <a:t>ngữ</a:t>
            </a:r>
            <a:r>
              <a:rPr lang="en-US" dirty="0" smtClean="0"/>
              <a:t> C/C++</a:t>
            </a:r>
          </a:p>
          <a:p>
            <a:pPr lvl="1"/>
            <a:r>
              <a:rPr lang="en-US" dirty="0"/>
              <a:t>CUDA Toolkit </a:t>
            </a:r>
            <a:r>
              <a:rPr lang="en-US" dirty="0" err="1"/>
              <a:t>và</a:t>
            </a:r>
            <a:r>
              <a:rPr lang="en-US" dirty="0"/>
              <a:t> CUDA Library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cung</a:t>
            </a:r>
            <a:r>
              <a:rPr lang="en-US" dirty="0"/>
              <a:t> </a:t>
            </a:r>
            <a:r>
              <a:rPr lang="en-US" dirty="0" err="1"/>
              <a:t>cấp</a:t>
            </a:r>
            <a:r>
              <a:rPr lang="en-US" dirty="0"/>
              <a:t> </a:t>
            </a:r>
            <a:r>
              <a:rPr lang="en-US" dirty="0" err="1"/>
              <a:t>bởi</a:t>
            </a:r>
            <a:r>
              <a:rPr lang="en-US" dirty="0"/>
              <a:t> NVIDIA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những</a:t>
            </a:r>
            <a:r>
              <a:rPr lang="en-US" dirty="0"/>
              <a:t> </a:t>
            </a:r>
            <a:r>
              <a:rPr lang="en-US" dirty="0" err="1"/>
              <a:t>thư</a:t>
            </a:r>
            <a:r>
              <a:rPr lang="en-US" dirty="0"/>
              <a:t> </a:t>
            </a:r>
            <a:r>
              <a:rPr lang="en-US" dirty="0" err="1"/>
              <a:t>viện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hàm</a:t>
            </a:r>
            <a:r>
              <a:rPr lang="en-US" dirty="0"/>
              <a:t> </a:t>
            </a:r>
            <a:r>
              <a:rPr lang="en-US" dirty="0" err="1"/>
              <a:t>đã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hỗ</a:t>
            </a:r>
            <a:r>
              <a:rPr lang="en-US" dirty="0"/>
              <a:t> </a:t>
            </a:r>
            <a:r>
              <a:rPr lang="en-US" dirty="0" err="1"/>
              <a:t>trợ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việc</a:t>
            </a:r>
            <a:r>
              <a:rPr lang="en-US" dirty="0"/>
              <a:t> </a:t>
            </a:r>
            <a:r>
              <a:rPr lang="en-US" dirty="0" err="1"/>
              <a:t>giao</a:t>
            </a:r>
            <a:r>
              <a:rPr lang="en-US" dirty="0"/>
              <a:t> </a:t>
            </a:r>
            <a:r>
              <a:rPr lang="en-US" dirty="0" err="1"/>
              <a:t>tiếp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smtClean="0"/>
              <a:t>GPU</a:t>
            </a:r>
          </a:p>
          <a:p>
            <a:pPr lvl="1"/>
            <a:r>
              <a:rPr lang="en-US" dirty="0" err="1" smtClean="0"/>
              <a:t>Hỗ</a:t>
            </a:r>
            <a:r>
              <a:rPr lang="en-US" dirty="0" smtClean="0"/>
              <a:t> </a:t>
            </a:r>
            <a:r>
              <a:rPr lang="en-US" dirty="0" err="1" smtClean="0"/>
              <a:t>trợ</a:t>
            </a:r>
            <a:r>
              <a:rPr lang="en-US" dirty="0" smtClean="0"/>
              <a:t> </a:t>
            </a:r>
            <a:r>
              <a:rPr lang="en-US" dirty="0" err="1" smtClean="0"/>
              <a:t>trên</a:t>
            </a:r>
            <a:r>
              <a:rPr lang="en-US" dirty="0" smtClean="0"/>
              <a:t> </a:t>
            </a:r>
            <a:r>
              <a:rPr lang="en-US" dirty="0" err="1" smtClean="0"/>
              <a:t>nhiều</a:t>
            </a:r>
            <a:r>
              <a:rPr lang="en-US" dirty="0" smtClean="0"/>
              <a:t> </a:t>
            </a:r>
            <a:r>
              <a:rPr lang="en-US" dirty="0" err="1" smtClean="0"/>
              <a:t>nền</a:t>
            </a:r>
            <a:r>
              <a:rPr lang="en-US" dirty="0" smtClean="0"/>
              <a:t> </a:t>
            </a:r>
            <a:r>
              <a:rPr lang="en-US" dirty="0" err="1" smtClean="0"/>
              <a:t>tảng</a:t>
            </a:r>
            <a:r>
              <a:rPr lang="en-US" dirty="0" smtClean="0"/>
              <a:t> OS, </a:t>
            </a:r>
            <a:r>
              <a:rPr lang="en-US" dirty="0" err="1" smtClean="0"/>
              <a:t>vd</a:t>
            </a:r>
            <a:r>
              <a:rPr lang="en-US" dirty="0" smtClean="0"/>
              <a:t>: window, </a:t>
            </a:r>
            <a:r>
              <a:rPr lang="en-US" dirty="0" err="1" smtClean="0"/>
              <a:t>linux</a:t>
            </a:r>
            <a:r>
              <a:rPr lang="en-US" dirty="0" smtClean="0"/>
              <a:t>,…</a:t>
            </a:r>
          </a:p>
          <a:p>
            <a:pPr lvl="1"/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lập</a:t>
            </a:r>
            <a:r>
              <a:rPr lang="en-US" dirty="0" smtClean="0"/>
              <a:t> </a:t>
            </a:r>
            <a:r>
              <a:rPr lang="en-US" err="1" smtClean="0"/>
              <a:t>trình</a:t>
            </a:r>
            <a:r>
              <a:rPr lang="en-US" smtClean="0"/>
              <a:t> không cần </a:t>
            </a:r>
            <a:r>
              <a:rPr lang="en-US" err="1" smtClean="0"/>
              <a:t>biết</a:t>
            </a:r>
            <a:r>
              <a:rPr lang="en-US" smtClean="0"/>
              <a:t> nhiều về </a:t>
            </a:r>
            <a:r>
              <a:rPr lang="en-US" dirty="0" err="1" smtClean="0"/>
              <a:t>cấu</a:t>
            </a:r>
            <a:r>
              <a:rPr lang="en-US" dirty="0" smtClean="0"/>
              <a:t> </a:t>
            </a:r>
            <a:r>
              <a:rPr lang="en-US" dirty="0" err="1" smtClean="0"/>
              <a:t>trúc</a:t>
            </a:r>
            <a:r>
              <a:rPr lang="en-US" dirty="0" smtClean="0"/>
              <a:t> </a:t>
            </a:r>
            <a:r>
              <a:rPr lang="en-US" err="1" smtClean="0"/>
              <a:t>phần</a:t>
            </a:r>
            <a:r>
              <a:rPr lang="en-US" smtClean="0"/>
              <a:t> cứng</a:t>
            </a:r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001000" y="76200"/>
            <a:ext cx="1066800" cy="53340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2133600" cy="320675"/>
          </a:xfrm>
        </p:spPr>
        <p:txBody>
          <a:bodyPr/>
          <a:lstStyle/>
          <a:p>
            <a:fld id="{49B53A27-0B45-4966-A404-BA083448DF7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84712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Lập </a:t>
            </a:r>
            <a:r>
              <a:rPr lang="en-US" dirty="0" err="1"/>
              <a:t>trình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Nvidia</a:t>
            </a:r>
            <a:r>
              <a:rPr lang="en-US" dirty="0"/>
              <a:t> CUDA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4038600" cy="5181600"/>
          </a:xfrm>
        </p:spPr>
        <p:txBody>
          <a:bodyPr/>
          <a:lstStyle/>
          <a:p>
            <a:r>
              <a:rPr lang="en-US" smtClean="0"/>
              <a:t>Các threads được chia thành các block và grid cho phù hợp với kiến trúc phần cứng</a:t>
            </a:r>
            <a:endParaRPr lang="en-US" dirty="0"/>
          </a:p>
        </p:txBody>
      </p:sp>
      <p:pic>
        <p:nvPicPr>
          <p:cNvPr id="4098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10100" y="1241946"/>
            <a:ext cx="3924300" cy="500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8001000" y="76200"/>
            <a:ext cx="1066800" cy="53340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2133600" cy="320675"/>
          </a:xfrm>
        </p:spPr>
        <p:txBody>
          <a:bodyPr/>
          <a:lstStyle/>
          <a:p>
            <a:fld id="{49B53A27-0B45-4966-A404-BA083448DF7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334955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Lập trình với Nvidia CUDA</a:t>
            </a:r>
            <a:endParaRPr lang="en-US"/>
          </a:p>
        </p:txBody>
      </p:sp>
      <p:pic>
        <p:nvPicPr>
          <p:cNvPr id="5" name="Content Placeholder 4" descr="Desktop 6-16-2013 20-45-16-15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385659"/>
            <a:ext cx="8229600" cy="4848682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3A27-0B45-4966-A404-BA083448DF7F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81000" y="39624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smtClean="0"/>
              <a:t>Dữ liệu cần xử lý được đưa vào bộ nhớ của GPU</a:t>
            </a:r>
            <a:endParaRPr lang="en-US" b="1"/>
          </a:p>
        </p:txBody>
      </p:sp>
      <p:sp>
        <p:nvSpPr>
          <p:cNvPr id="7" name="Rectangle 6"/>
          <p:cNvSpPr/>
          <p:nvPr/>
        </p:nvSpPr>
        <p:spPr>
          <a:xfrm>
            <a:off x="8001000" y="76200"/>
            <a:ext cx="1066800" cy="53340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Lập trình với Nvidia CUDA</a:t>
            </a:r>
            <a:endParaRPr lang="en-US"/>
          </a:p>
        </p:txBody>
      </p:sp>
      <p:pic>
        <p:nvPicPr>
          <p:cNvPr id="5" name="Content Placeholder 4" descr="Desktop 6-16-2013 20-45-39-35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385659"/>
            <a:ext cx="8229600" cy="4848682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3A27-0B45-4966-A404-BA083448DF7F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57200" y="4038600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smtClean="0"/>
              <a:t>Chương trình chính chạy trên CPU gọi hàm thực thi trên GPU</a:t>
            </a:r>
          </a:p>
          <a:p>
            <a:endParaRPr lang="en-US" b="1" smtClean="0"/>
          </a:p>
          <a:p>
            <a:r>
              <a:rPr lang="en-US" b="1" smtClean="0"/>
              <a:t>Các threads cùng xử lý công việc trên dữ liệu chung</a:t>
            </a:r>
            <a:endParaRPr lang="en-US" b="1"/>
          </a:p>
        </p:txBody>
      </p:sp>
      <p:sp>
        <p:nvSpPr>
          <p:cNvPr id="7" name="Rectangle 6"/>
          <p:cNvSpPr/>
          <p:nvPr/>
        </p:nvSpPr>
        <p:spPr>
          <a:xfrm>
            <a:off x="8001000" y="76200"/>
            <a:ext cx="1066800" cy="53340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Lập trình với Nvidia CUDA</a:t>
            </a:r>
            <a:endParaRPr lang="en-US"/>
          </a:p>
        </p:txBody>
      </p:sp>
      <p:pic>
        <p:nvPicPr>
          <p:cNvPr id="5" name="Content Placeholder 4" descr="Desktop 6-16-2013 20-45-55-91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385659"/>
            <a:ext cx="8229600" cy="4848682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3A27-0B45-4966-A404-BA083448DF7F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57200" y="42672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smtClean="0"/>
              <a:t>Kết quả được trả về lại bộ nhớ cho chương trình chính</a:t>
            </a:r>
            <a:endParaRPr lang="en-US" b="1"/>
          </a:p>
        </p:txBody>
      </p:sp>
      <p:sp>
        <p:nvSpPr>
          <p:cNvPr id="7" name="Rectangle 6"/>
          <p:cNvSpPr/>
          <p:nvPr/>
        </p:nvSpPr>
        <p:spPr>
          <a:xfrm>
            <a:off x="8001000" y="76200"/>
            <a:ext cx="1066800" cy="53340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Bài toán cộng hai vector</a:t>
            </a:r>
            <a:endParaRPr lang="en-US"/>
          </a:p>
        </p:txBody>
      </p:sp>
      <p:pic>
        <p:nvPicPr>
          <p:cNvPr id="6" name="Picture 5" descr="Desktop 10-29-2013 15-51-36-22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0387" y="3238500"/>
            <a:ext cx="2943225" cy="3314700"/>
          </a:xfrm>
          <a:prstGeom prst="rect">
            <a:avLst/>
          </a:prstGeom>
        </p:spPr>
      </p:pic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076325"/>
            <a:ext cx="8229600" cy="2505075"/>
          </a:xfrm>
        </p:spPr>
        <p:txBody>
          <a:bodyPr/>
          <a:lstStyle/>
          <a:p>
            <a:r>
              <a:rPr lang="en-US" smtClean="0"/>
              <a:t>Giải thuật thông thường:</a:t>
            </a:r>
            <a:r>
              <a:rPr lang="en-US" smtClean="0"/>
              <a:t> cộng tuần tự các phần tử tương ứng để ra được kết quả</a:t>
            </a:r>
          </a:p>
          <a:p>
            <a:r>
              <a:rPr lang="en-US" smtClean="0"/>
              <a:t>Giải thuật song song: tính toán đồng thời các phần tử của vector kết quả</a:t>
            </a: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001000" y="76200"/>
            <a:ext cx="1066800" cy="53340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db2004158l">
  <a:themeElements>
    <a:clrScheme name="Office Theme 1">
      <a:dk1>
        <a:srgbClr val="1D4940"/>
      </a:dk1>
      <a:lt1>
        <a:srgbClr val="FFFFFF"/>
      </a:lt1>
      <a:dk2>
        <a:srgbClr val="3F716F"/>
      </a:dk2>
      <a:lt2>
        <a:srgbClr val="C0C0C0"/>
      </a:lt2>
      <a:accent1>
        <a:srgbClr val="669E86"/>
      </a:accent1>
      <a:accent2>
        <a:srgbClr val="A2CAB4"/>
      </a:accent2>
      <a:accent3>
        <a:srgbClr val="FFFFFF"/>
      </a:accent3>
      <a:accent4>
        <a:srgbClr val="173D35"/>
      </a:accent4>
      <a:accent5>
        <a:srgbClr val="B8CCC3"/>
      </a:accent5>
      <a:accent6>
        <a:srgbClr val="92B7A3"/>
      </a:accent6>
      <a:hlink>
        <a:srgbClr val="8CA35F"/>
      </a:hlink>
      <a:folHlink>
        <a:srgbClr val="C1B05D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1D4940"/>
        </a:dk1>
        <a:lt1>
          <a:srgbClr val="FFFFFF"/>
        </a:lt1>
        <a:dk2>
          <a:srgbClr val="3F716F"/>
        </a:dk2>
        <a:lt2>
          <a:srgbClr val="C0C0C0"/>
        </a:lt2>
        <a:accent1>
          <a:srgbClr val="669E86"/>
        </a:accent1>
        <a:accent2>
          <a:srgbClr val="A2CAB4"/>
        </a:accent2>
        <a:accent3>
          <a:srgbClr val="FFFFFF"/>
        </a:accent3>
        <a:accent4>
          <a:srgbClr val="173D35"/>
        </a:accent4>
        <a:accent5>
          <a:srgbClr val="B8CCC3"/>
        </a:accent5>
        <a:accent6>
          <a:srgbClr val="92B7A3"/>
        </a:accent6>
        <a:hlink>
          <a:srgbClr val="8CA35F"/>
        </a:hlink>
        <a:folHlink>
          <a:srgbClr val="C1B05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93575"/>
        </a:dk1>
        <a:lt1>
          <a:srgbClr val="FFFFFF"/>
        </a:lt1>
        <a:dk2>
          <a:srgbClr val="000066"/>
        </a:dk2>
        <a:lt2>
          <a:srgbClr val="808080"/>
        </a:lt2>
        <a:accent1>
          <a:srgbClr val="4B92E1"/>
        </a:accent1>
        <a:accent2>
          <a:srgbClr val="99CCFF"/>
        </a:accent2>
        <a:accent3>
          <a:srgbClr val="FFFFFF"/>
        </a:accent3>
        <a:accent4>
          <a:srgbClr val="062C63"/>
        </a:accent4>
        <a:accent5>
          <a:srgbClr val="B1C7EE"/>
        </a:accent5>
        <a:accent6>
          <a:srgbClr val="8AB9E7"/>
        </a:accent6>
        <a:hlink>
          <a:srgbClr val="0066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B4C5B"/>
        </a:dk1>
        <a:lt1>
          <a:srgbClr val="FFFFFF"/>
        </a:lt1>
        <a:dk2>
          <a:srgbClr val="000000"/>
        </a:dk2>
        <a:lt2>
          <a:srgbClr val="969696"/>
        </a:lt2>
        <a:accent1>
          <a:srgbClr val="E3BE05"/>
        </a:accent1>
        <a:accent2>
          <a:srgbClr val="81C200"/>
        </a:accent2>
        <a:accent3>
          <a:srgbClr val="FFFFFF"/>
        </a:accent3>
        <a:accent4>
          <a:srgbClr val="08404C"/>
        </a:accent4>
        <a:accent5>
          <a:srgbClr val="EFDBAA"/>
        </a:accent5>
        <a:accent6>
          <a:srgbClr val="74B000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cdb2004158l</Template>
  <TotalTime>113</TotalTime>
  <Words>669</Words>
  <Application>Microsoft PowerPoint</Application>
  <PresentationFormat>On-screen Show (4:3)</PresentationFormat>
  <Paragraphs>101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cdb2004158l</vt:lpstr>
      <vt:lpstr>Hướng dẫn lập trình trên</vt:lpstr>
      <vt:lpstr>Lập trình với Nvidia CUDA</vt:lpstr>
      <vt:lpstr>Lập trình với Nvidia CUDA</vt:lpstr>
      <vt:lpstr>Lập trình với Nvidia CUDA</vt:lpstr>
      <vt:lpstr>Lập trình với Nvidia CUDA</vt:lpstr>
      <vt:lpstr>Lập trình với Nvidia CUDA</vt:lpstr>
      <vt:lpstr>Lập trình với Nvidia CUDA</vt:lpstr>
      <vt:lpstr>Lập trình với Nvidia CUDA</vt:lpstr>
      <vt:lpstr>Bài toán cộng hai vector</vt:lpstr>
      <vt:lpstr>Bài toán cộng hai vector</vt:lpstr>
      <vt:lpstr>Bài toán cộng hai vector</vt:lpstr>
      <vt:lpstr>Bài toán cộng hai vector</vt:lpstr>
      <vt:lpstr>Biên dịch và chạy chương trình</vt:lpstr>
      <vt:lpstr>Tài liệu tham khảo</vt:lpstr>
      <vt:lpstr>Câu hỏi và bài tập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creator>BKC</dc:creator>
  <cp:lastModifiedBy>BKC</cp:lastModifiedBy>
  <cp:revision>28</cp:revision>
  <dcterms:created xsi:type="dcterms:W3CDTF">2013-10-27T15:02:59Z</dcterms:created>
  <dcterms:modified xsi:type="dcterms:W3CDTF">2013-10-29T09:50:44Z</dcterms:modified>
</cp:coreProperties>
</file>